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1" r:id="rId5"/>
    <p:sldId id="259" r:id="rId6"/>
    <p:sldId id="258" r:id="rId7"/>
    <p:sldId id="264" r:id="rId8"/>
    <p:sldId id="263" r:id="rId9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6600"/>
    <a:srgbClr val="CCFF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3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2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714488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ПРОЕКТ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воспитательно-образовательной работы с детьми раннего возраста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ПОДСОЛНУШКИ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2786058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муниципального бюджетного дошкольного образовательного учреждения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Центр развития ребёнка - детский сад №90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Подсолнушек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Нижнекамского муниципального района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Республики Татарстан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214290"/>
            <a:ext cx="9144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Всероссийский конкурс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«Восемь жемчужин дошкольного образования России» 2018 года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номинация 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«Расти, малыш!»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46633489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72396" y="285728"/>
            <a:ext cx="1204021" cy="1500198"/>
          </a:xfrm>
          <a:prstGeom prst="rect">
            <a:avLst/>
          </a:prstGeom>
        </p:spPr>
      </p:pic>
      <p:pic>
        <p:nvPicPr>
          <p:cNvPr id="8" name="Picture 2" descr="C:\Documents and Settings\Методисты\Рабочий стол\малыш\dxHcHKxNnH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3929066"/>
            <a:ext cx="3859172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1928794" y="1214422"/>
            <a:ext cx="5214974" cy="1357322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00232" y="1214422"/>
            <a:ext cx="5286412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1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ПРОЕКТ</a:t>
            </a:r>
            <a:r>
              <a:rPr lang="ru-RU" sz="11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  «</a:t>
            </a:r>
            <a:r>
              <a:rPr lang="ru-RU" sz="11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ПОДСОЛНУШКИ</a:t>
            </a:r>
            <a:r>
              <a:rPr lang="ru-RU" sz="11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</a:t>
            </a:r>
            <a:r>
              <a:rPr lang="ru-RU" sz="11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комплексное, гармоничное развитие детей в период адаптации к детскому саду посредством всех видов деятельности,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доступных детям раннего возраста.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Реализация:</a:t>
            </a:r>
            <a:r>
              <a:rPr lang="ru-RU" sz="1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1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период с октября по май в течение учебного года.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Участники:</a:t>
            </a:r>
            <a:r>
              <a:rPr lang="ru-RU" sz="1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1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педагоги, дети 1,5 – 3 лет, родители</a:t>
            </a:r>
            <a:r>
              <a:rPr lang="ru-RU" sz="1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5984" y="2643182"/>
            <a:ext cx="2214578" cy="9286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286644" y="1071546"/>
            <a:ext cx="1714512" cy="8572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857752" y="2643182"/>
            <a:ext cx="2286016" cy="928694"/>
          </a:xfrm>
          <a:prstGeom prst="rect">
            <a:avLst/>
          </a:prstGeom>
          <a:ln>
            <a:solidFill>
              <a:srgbClr val="CCFF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42844" y="142852"/>
            <a:ext cx="1643106" cy="8572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4786314" y="2714620"/>
            <a:ext cx="2500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Блок </a:t>
            </a: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«Развитие искусством» </a:t>
            </a:r>
            <a:endParaRPr lang="ru-RU" sz="16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142908" y="142852"/>
            <a:ext cx="2285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Блок  </a:t>
            </a:r>
          </a:p>
          <a:p>
            <a:pPr algn="ctr"/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«Сенсорная</a:t>
            </a:r>
          </a:p>
          <a:p>
            <a:pPr algn="ctr"/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комната»</a:t>
            </a:r>
            <a:r>
              <a:rPr lang="ru-RU" sz="1200" b="1" dirty="0" smtClean="0"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43108" y="2714620"/>
            <a:ext cx="250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Блок  </a:t>
            </a:r>
          </a:p>
          <a:p>
            <a:pPr algn="ctr"/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«Психологическое здоровье» </a:t>
            </a:r>
            <a:endParaRPr lang="ru-RU" sz="16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58016" y="1071546"/>
            <a:ext cx="2500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Блок  </a:t>
            </a:r>
          </a:p>
          <a:p>
            <a:pPr algn="ctr"/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«Развитие речи» </a:t>
            </a:r>
            <a:endParaRPr lang="ru-RU" sz="16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низ 25"/>
          <p:cNvSpPr/>
          <p:nvPr/>
        </p:nvSpPr>
        <p:spPr>
          <a:xfrm flipH="1">
            <a:off x="3571867" y="2428868"/>
            <a:ext cx="45719" cy="21431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 flipH="1">
            <a:off x="6143634" y="2428868"/>
            <a:ext cx="45719" cy="21431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 rot="8056272" flipH="1">
            <a:off x="1796558" y="981310"/>
            <a:ext cx="53723" cy="25190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142844" y="1142984"/>
          <a:ext cx="1714512" cy="23164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714512"/>
              </a:tblGrid>
              <a:tr h="355282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Программа «</a:t>
                      </a:r>
                      <a:r>
                        <a:rPr lang="ru-RU" sz="1400" b="1" i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Смышлёныши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0672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Технологии:</a:t>
                      </a:r>
                    </a:p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массаж ладошек, упражнения на тактильный опыт рук и ног, завинчивание крышек, шнуровка, рисование песком</a:t>
                      </a:r>
                      <a:endParaRPr lang="ru-RU" sz="1200" b="1" i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/>
        </p:nvGraphicFramePr>
        <p:xfrm>
          <a:off x="142844" y="3571876"/>
          <a:ext cx="2143140" cy="220091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143140"/>
              </a:tblGrid>
              <a:tr h="280672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Программа «</a:t>
                      </a:r>
                      <a:r>
                        <a:rPr lang="ru-RU" sz="1200" b="1" i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АРТ-малыш</a:t>
                      </a: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806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Технологии: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коммуникативные игры, телесно-ориентированные игры и упражнения,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психогимнастические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игры,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арт-терапевтические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методы (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игротерапия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сказкотерапия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изотерапия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цветотерапия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танцевальная терапия, тесто-пластика).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Таблица 30"/>
          <p:cNvGraphicFramePr>
            <a:graphicFrameLocks noGrp="1"/>
          </p:cNvGraphicFramePr>
          <p:nvPr/>
        </p:nvGraphicFramePr>
        <p:xfrm>
          <a:off x="7358082" y="2000240"/>
          <a:ext cx="1643074" cy="14020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643074"/>
              </a:tblGrid>
              <a:tr h="452441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«Песочная сказка»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04881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Технологии:</a:t>
                      </a:r>
                    </a:p>
                    <a:p>
                      <a:pPr algn="ctr"/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кинетический песок (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плассотерапия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), сенсорная песочница, рисование песком.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" name="Таблица 31"/>
          <p:cNvGraphicFramePr>
            <a:graphicFrameLocks noGrp="1"/>
          </p:cNvGraphicFramePr>
          <p:nvPr/>
        </p:nvGraphicFramePr>
        <p:xfrm>
          <a:off x="2500298" y="3688080"/>
          <a:ext cx="6357982" cy="316992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372746"/>
                <a:gridCol w="1661745"/>
                <a:gridCol w="1444996"/>
                <a:gridCol w="1878495"/>
              </a:tblGrid>
              <a:tr h="64143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Программа «</a:t>
                      </a:r>
                      <a:r>
                        <a:rPr lang="ru-RU" sz="14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Топотушки</a:t>
                      </a: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Программа «Веселые </a:t>
                      </a:r>
                      <a:r>
                        <a:rPr lang="ru-RU" sz="14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попевки</a:t>
                      </a: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sz="1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«В гостях у сказки» 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Программа «Пластилиновая мозаика» </a:t>
                      </a:r>
                      <a:endParaRPr lang="ru-RU" sz="1100" b="1" i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320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Технологии:</a:t>
                      </a:r>
                    </a:p>
                    <a:p>
                      <a:pPr algn="ctr"/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партерная гимнастика, детский танец, упражнения на ориентировку в пространстве, «зеркальный» танец.</a:t>
                      </a:r>
                      <a:endParaRPr lang="ru-RU" sz="1400" b="1" i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Технологии:</a:t>
                      </a:r>
                    </a:p>
                    <a:p>
                      <a:pPr algn="ctr"/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тембра голоса, подражательные умения, моделирование позитивного эмоционального настроения, развитие артикуляции.</a:t>
                      </a:r>
                      <a:endParaRPr lang="ru-RU" sz="1400" b="1" i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Технологии:</a:t>
                      </a:r>
                    </a:p>
                    <a:p>
                      <a:pPr algn="ctr"/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кукольный театр, настольный театр, фартучный театр, театр на ложках.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Технологии:</a:t>
                      </a:r>
                    </a:p>
                    <a:p>
                      <a:pPr algn="ctr"/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разминание пальцами и ладонями, </a:t>
                      </a:r>
                      <a:r>
                        <a:rPr lang="ru-RU" sz="1400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отщипывание</a:t>
                      </a:r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, сплющивание, раскатывание, вдавливание различных твёрдых предметов, создание отпечатков.</a:t>
                      </a:r>
                      <a:endParaRPr lang="ru-RU" sz="1100" b="1" i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3" name="Стрелка вниз 32"/>
          <p:cNvSpPr/>
          <p:nvPr/>
        </p:nvSpPr>
        <p:spPr>
          <a:xfrm rot="19177507">
            <a:off x="7191528" y="1281564"/>
            <a:ext cx="47356" cy="16486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 стрелкой 36"/>
          <p:cNvCxnSpPr/>
          <p:nvPr/>
        </p:nvCxnSpPr>
        <p:spPr>
          <a:xfrm rot="5400000">
            <a:off x="2071670" y="3357562"/>
            <a:ext cx="214314" cy="21431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5400000">
            <a:off x="6180149" y="3678239"/>
            <a:ext cx="214314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5400000">
            <a:off x="4965703" y="3606801"/>
            <a:ext cx="285752" cy="21590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7145356" y="3571876"/>
            <a:ext cx="498478" cy="21431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rot="10800000" flipV="1">
            <a:off x="3643306" y="3500438"/>
            <a:ext cx="1214446" cy="2857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5400000">
            <a:off x="750861" y="1035033"/>
            <a:ext cx="214314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rot="5400000">
            <a:off x="7966099" y="1963727"/>
            <a:ext cx="214314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2000232" y="142852"/>
            <a:ext cx="2071702" cy="85725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2143108" y="142852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Блок  </a:t>
            </a:r>
          </a:p>
          <a:p>
            <a:pPr algn="ctr"/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здоровом теле – здоровый дух!</a:t>
            </a:r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</a:t>
            </a:r>
            <a:endParaRPr lang="ru-RU" sz="16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Стрелка вниз 52"/>
          <p:cNvSpPr/>
          <p:nvPr/>
        </p:nvSpPr>
        <p:spPr>
          <a:xfrm rot="10800000">
            <a:off x="3071802" y="1000108"/>
            <a:ext cx="71438" cy="21431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4" name="Таблица 53"/>
          <p:cNvGraphicFramePr>
            <a:graphicFrameLocks noGrp="1"/>
          </p:cNvGraphicFramePr>
          <p:nvPr/>
        </p:nvGraphicFramePr>
        <p:xfrm>
          <a:off x="4286248" y="142852"/>
          <a:ext cx="4572032" cy="8863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572032"/>
              </a:tblGrid>
              <a:tr h="259080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Программа «</a:t>
                      </a:r>
                      <a:r>
                        <a:rPr lang="ru-RU" sz="1050" b="1" i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ПРОФИЛАКТИЧЕСКАЯ ГИМНАСТИКА»</a:t>
                      </a:r>
                      <a:endParaRPr lang="ru-RU" sz="1050" b="1" i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272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Технологии: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освобождение от перенапряжения, профилактика простудных заболеваний, закаливание детей, обучение элементарным основам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самомассажа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56" name="Прямая со стрелкой 55"/>
          <p:cNvCxnSpPr/>
          <p:nvPr/>
        </p:nvCxnSpPr>
        <p:spPr>
          <a:xfrm>
            <a:off x="4071934" y="571480"/>
            <a:ext cx="35719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714612" y="2714620"/>
            <a:ext cx="4572032" cy="11541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8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«Психологическое здоровье»</a:t>
            </a:r>
            <a:endParaRPr kumimoji="0" lang="ru-RU" sz="105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Рисунок 3" descr="muBnTzJG6gQ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74" y="428604"/>
            <a:ext cx="3357554" cy="18886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Рисунок 4" descr="ljr3ZWyWJDk.jpg"/>
          <p:cNvPicPr>
            <a:picLocks noChangeAspect="1"/>
          </p:cNvPicPr>
          <p:nvPr/>
        </p:nvPicPr>
        <p:blipFill>
          <a:blip r:embed="rId3"/>
          <a:srcRect r="9780"/>
          <a:stretch>
            <a:fillRect/>
          </a:stretch>
        </p:blipFill>
        <p:spPr>
          <a:xfrm>
            <a:off x="142844" y="4214818"/>
            <a:ext cx="3500462" cy="21787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LJrgghN0Fgg.jpg"/>
          <p:cNvPicPr>
            <a:picLocks noChangeAspect="1"/>
          </p:cNvPicPr>
          <p:nvPr/>
        </p:nvPicPr>
        <p:blipFill>
          <a:blip r:embed="rId4" cstate="print"/>
          <a:srcRect t="21875" b="12500"/>
          <a:stretch>
            <a:fillRect/>
          </a:stretch>
        </p:blipFill>
        <p:spPr>
          <a:xfrm>
            <a:off x="142844" y="285728"/>
            <a:ext cx="2367643" cy="2071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 descr="жемчуг 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6920372" y="1294942"/>
            <a:ext cx="2643207" cy="1482035"/>
          </a:xfrm>
          <a:prstGeom prst="rect">
            <a:avLst/>
          </a:prstGeom>
          <a:ln w="28575"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Рисунок 13" descr="жемчуг 7.JPG"/>
          <p:cNvPicPr>
            <a:picLocks noChangeAspect="1"/>
          </p:cNvPicPr>
          <p:nvPr/>
        </p:nvPicPr>
        <p:blipFill>
          <a:blip r:embed="rId6" cstate="print"/>
          <a:srcRect l="3906" t="8314" r="11718"/>
          <a:stretch>
            <a:fillRect/>
          </a:stretch>
        </p:blipFill>
        <p:spPr>
          <a:xfrm rot="5400000">
            <a:off x="6834947" y="4166449"/>
            <a:ext cx="2689343" cy="16430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5" name="Рисунок 14" descr="жемчуг 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72198" y="214290"/>
            <a:ext cx="1285301" cy="2286016"/>
          </a:xfrm>
          <a:prstGeom prst="rect">
            <a:avLst/>
          </a:prstGeom>
          <a:ln w="28575"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Рисунок 16" descr="жемчуг 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2844" y="2571744"/>
            <a:ext cx="2405722" cy="1428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8" name="Picture 3" descr="C:\Documents and Settings\Методисты\Рабочий стол\малыш\s2Rt67OHAG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29058" y="4214818"/>
            <a:ext cx="3214710" cy="2142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_1780.JPG"/>
          <p:cNvPicPr>
            <a:picLocks noChangeAspect="1"/>
          </p:cNvPicPr>
          <p:nvPr/>
        </p:nvPicPr>
        <p:blipFill>
          <a:blip r:embed="rId2" cstate="print"/>
          <a:srcRect t="12500" r="18750" b="13672"/>
          <a:stretch>
            <a:fillRect/>
          </a:stretch>
        </p:blipFill>
        <p:spPr>
          <a:xfrm>
            <a:off x="142844" y="214290"/>
            <a:ext cx="3500430" cy="2120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DSC_17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4143380"/>
            <a:ext cx="3750495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4bokp1kPIDE.jpg"/>
          <p:cNvPicPr>
            <a:picLocks noChangeAspect="1"/>
          </p:cNvPicPr>
          <p:nvPr/>
        </p:nvPicPr>
        <p:blipFill>
          <a:blip r:embed="rId4"/>
          <a:srcRect t="12121" r="27272" b="9090"/>
          <a:stretch>
            <a:fillRect/>
          </a:stretch>
        </p:blipFill>
        <p:spPr>
          <a:xfrm>
            <a:off x="6215074" y="196430"/>
            <a:ext cx="2571768" cy="2089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8MMhhxbgxls.jpg"/>
          <p:cNvPicPr>
            <a:picLocks noChangeAspect="1"/>
          </p:cNvPicPr>
          <p:nvPr/>
        </p:nvPicPr>
        <p:blipFill>
          <a:blip r:embed="rId5"/>
          <a:srcRect t="28125" r="21875" b="25000"/>
          <a:stretch>
            <a:fillRect/>
          </a:stretch>
        </p:blipFill>
        <p:spPr>
          <a:xfrm>
            <a:off x="500033" y="4714884"/>
            <a:ext cx="4262433" cy="1918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6hk9XzhK3wM.jpg"/>
          <p:cNvPicPr>
            <a:picLocks noChangeAspect="1"/>
          </p:cNvPicPr>
          <p:nvPr/>
        </p:nvPicPr>
        <p:blipFill>
          <a:blip r:embed="rId6"/>
          <a:srcRect t="23958" r="11144" b="22917"/>
          <a:stretch>
            <a:fillRect/>
          </a:stretch>
        </p:blipFill>
        <p:spPr>
          <a:xfrm>
            <a:off x="285720" y="2428868"/>
            <a:ext cx="2018042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9" name="Picture 1" descr="C:\Documents and Settings\Методисты\Рабочий стол\малыш\kOsoiZtOyOE.jpg"/>
          <p:cNvPicPr>
            <a:picLocks noChangeAspect="1" noChangeArrowheads="1"/>
          </p:cNvPicPr>
          <p:nvPr/>
        </p:nvPicPr>
        <p:blipFill>
          <a:blip r:embed="rId7" cstate="print"/>
          <a:srcRect l="19293" r="9049" b="11805"/>
          <a:stretch>
            <a:fillRect/>
          </a:stretch>
        </p:blipFill>
        <p:spPr bwMode="auto">
          <a:xfrm>
            <a:off x="3857620" y="571480"/>
            <a:ext cx="1857388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3214678" y="2643182"/>
            <a:ext cx="4572032" cy="1154162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8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здоровом теле – здоровый дух!</a:t>
            </a:r>
            <a:r>
              <a:rPr kumimoji="0" lang="ru-RU" sz="28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105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DSC_1938.JPG"/>
          <p:cNvPicPr>
            <a:picLocks noChangeAspect="1"/>
          </p:cNvPicPr>
          <p:nvPr/>
        </p:nvPicPr>
        <p:blipFill>
          <a:blip r:embed="rId2" cstate="print"/>
          <a:srcRect t="13672" r="12500"/>
          <a:stretch>
            <a:fillRect/>
          </a:stretch>
        </p:blipFill>
        <p:spPr>
          <a:xfrm>
            <a:off x="3214678" y="1071546"/>
            <a:ext cx="2861076" cy="18818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DSC_1928.JPG"/>
          <p:cNvPicPr>
            <a:picLocks noChangeAspect="1"/>
          </p:cNvPicPr>
          <p:nvPr/>
        </p:nvPicPr>
        <p:blipFill>
          <a:blip r:embed="rId3" cstate="print"/>
          <a:srcRect l="23750" r="7500"/>
          <a:stretch>
            <a:fillRect/>
          </a:stretch>
        </p:blipFill>
        <p:spPr>
          <a:xfrm>
            <a:off x="285720" y="997942"/>
            <a:ext cx="2629827" cy="2550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5720" y="142852"/>
            <a:ext cx="4572032" cy="7232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8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«Развитие речи»</a:t>
            </a:r>
            <a:endParaRPr kumimoji="0" lang="ru-RU" sz="105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286248" y="3071810"/>
            <a:ext cx="4572032" cy="7232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8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«Сенсорная комната»</a:t>
            </a:r>
            <a:endParaRPr kumimoji="0" lang="ru-RU" sz="105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Рисунок 9" descr="DSC_18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3929066"/>
            <a:ext cx="4143372" cy="276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DSC_1819.JPG"/>
          <p:cNvPicPr>
            <a:picLocks noChangeAspect="1"/>
          </p:cNvPicPr>
          <p:nvPr/>
        </p:nvPicPr>
        <p:blipFill>
          <a:blip r:embed="rId5" cstate="print"/>
          <a:srcRect l="13281" r="22656"/>
          <a:stretch>
            <a:fillRect/>
          </a:stretch>
        </p:blipFill>
        <p:spPr>
          <a:xfrm>
            <a:off x="6357950" y="285728"/>
            <a:ext cx="2517071" cy="2619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DSC_1839.JPG"/>
          <p:cNvPicPr>
            <a:picLocks noChangeAspect="1"/>
          </p:cNvPicPr>
          <p:nvPr/>
        </p:nvPicPr>
        <p:blipFill>
          <a:blip r:embed="rId6" cstate="print"/>
          <a:srcRect t="8984" r="10156" b="7812"/>
          <a:stretch>
            <a:fillRect/>
          </a:stretch>
        </p:blipFill>
        <p:spPr>
          <a:xfrm>
            <a:off x="142844" y="3714752"/>
            <a:ext cx="3934105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DSC_1847.JPG"/>
          <p:cNvPicPr>
            <a:picLocks noChangeAspect="1"/>
          </p:cNvPicPr>
          <p:nvPr/>
        </p:nvPicPr>
        <p:blipFill>
          <a:blip r:embed="rId7" cstate="print"/>
          <a:srcRect l="25000" t="12500" r="17188" b="12500"/>
          <a:stretch>
            <a:fillRect/>
          </a:stretch>
        </p:blipFill>
        <p:spPr>
          <a:xfrm>
            <a:off x="3143240" y="4643446"/>
            <a:ext cx="2147578" cy="18573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DSC_1807.JPG"/>
          <p:cNvPicPr>
            <a:picLocks noChangeAspect="1"/>
          </p:cNvPicPr>
          <p:nvPr/>
        </p:nvPicPr>
        <p:blipFill>
          <a:blip r:embed="rId2" cstate="print"/>
          <a:srcRect r="35104"/>
          <a:stretch>
            <a:fillRect/>
          </a:stretch>
        </p:blipFill>
        <p:spPr>
          <a:xfrm>
            <a:off x="7215206" y="1785926"/>
            <a:ext cx="1785982" cy="1500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 descr="DSC_1864.JPG"/>
          <p:cNvPicPr>
            <a:picLocks noChangeAspect="1"/>
          </p:cNvPicPr>
          <p:nvPr/>
        </p:nvPicPr>
        <p:blipFill>
          <a:blip r:embed="rId3" cstate="print"/>
          <a:srcRect r="12500"/>
          <a:stretch>
            <a:fillRect/>
          </a:stretch>
        </p:blipFill>
        <p:spPr>
          <a:xfrm>
            <a:off x="2428860" y="2357430"/>
            <a:ext cx="2500330" cy="17043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DSC_1791.JPG"/>
          <p:cNvPicPr>
            <a:picLocks noChangeAspect="1"/>
          </p:cNvPicPr>
          <p:nvPr/>
        </p:nvPicPr>
        <p:blipFill>
          <a:blip r:embed="rId4" cstate="print"/>
          <a:srcRect l="5127" t="7692" r="17950"/>
          <a:stretch>
            <a:fillRect/>
          </a:stretch>
        </p:blipFill>
        <p:spPr>
          <a:xfrm>
            <a:off x="142844" y="4357694"/>
            <a:ext cx="2911067" cy="23288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DSC_1796.JPG"/>
          <p:cNvPicPr>
            <a:picLocks noChangeAspect="1"/>
          </p:cNvPicPr>
          <p:nvPr/>
        </p:nvPicPr>
        <p:blipFill>
          <a:blip r:embed="rId5" cstate="print"/>
          <a:srcRect l="26316" r="10526"/>
          <a:stretch>
            <a:fillRect/>
          </a:stretch>
        </p:blipFill>
        <p:spPr>
          <a:xfrm>
            <a:off x="142844" y="2071678"/>
            <a:ext cx="2214545" cy="2214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DSC_1802.JPG"/>
          <p:cNvPicPr>
            <a:picLocks noChangeAspect="1"/>
          </p:cNvPicPr>
          <p:nvPr/>
        </p:nvPicPr>
        <p:blipFill>
          <a:blip r:embed="rId6" cstate="print"/>
          <a:srcRect t="8571"/>
          <a:stretch>
            <a:fillRect/>
          </a:stretch>
        </p:blipFill>
        <p:spPr>
          <a:xfrm>
            <a:off x="6357950" y="142852"/>
            <a:ext cx="2500330" cy="15240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DSC_180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0628" y="2000240"/>
            <a:ext cx="2143140" cy="1381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DSC_1857.JPG"/>
          <p:cNvPicPr>
            <a:picLocks noChangeAspect="1"/>
          </p:cNvPicPr>
          <p:nvPr/>
        </p:nvPicPr>
        <p:blipFill>
          <a:blip r:embed="rId8" cstate="print"/>
          <a:srcRect t="6640" r="17969" b="7812"/>
          <a:stretch>
            <a:fillRect/>
          </a:stretch>
        </p:blipFill>
        <p:spPr>
          <a:xfrm>
            <a:off x="142844" y="142852"/>
            <a:ext cx="2643206" cy="18376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 descr="vlSng-UW6RM.jpg"/>
          <p:cNvPicPr>
            <a:picLocks noChangeAspect="1"/>
          </p:cNvPicPr>
          <p:nvPr/>
        </p:nvPicPr>
        <p:blipFill>
          <a:blip r:embed="rId9" cstate="print"/>
          <a:srcRect l="5357" t="14286" r="6250"/>
          <a:stretch>
            <a:fillRect/>
          </a:stretch>
        </p:blipFill>
        <p:spPr>
          <a:xfrm>
            <a:off x="3000364" y="142852"/>
            <a:ext cx="3000396" cy="1636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5072066" y="3714752"/>
            <a:ext cx="3857620" cy="6924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6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«Развитие искусством»</a:t>
            </a:r>
            <a:endParaRPr kumimoji="0" lang="ru-RU" sz="2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8" name="Picture 2" descr="F:\Новая папка (3)\DSC_1903.JPG"/>
          <p:cNvPicPr>
            <a:picLocks noChangeAspect="1" noChangeArrowheads="1"/>
          </p:cNvPicPr>
          <p:nvPr/>
        </p:nvPicPr>
        <p:blipFill>
          <a:blip r:embed="rId10" cstate="print"/>
          <a:srcRect t="10000"/>
          <a:stretch>
            <a:fillRect/>
          </a:stretch>
        </p:blipFill>
        <p:spPr bwMode="auto">
          <a:xfrm>
            <a:off x="3214678" y="4572008"/>
            <a:ext cx="3071834" cy="1874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357950" y="4929198"/>
            <a:ext cx="2678650" cy="178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диплом 1 степени логун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571480"/>
            <a:ext cx="2023576" cy="2786082"/>
          </a:xfrm>
          <a:prstGeom prst="rect">
            <a:avLst/>
          </a:prstGeom>
          <a:noFill/>
        </p:spPr>
      </p:pic>
      <p:pic>
        <p:nvPicPr>
          <p:cNvPr id="2053" name="Picture 5" descr="диплом 2 степени галимуллина 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214290"/>
            <a:ext cx="2143140" cy="2951209"/>
          </a:xfrm>
          <a:prstGeom prst="rect">
            <a:avLst/>
          </a:prstGeom>
          <a:noFill/>
        </p:spPr>
      </p:pic>
      <p:pic>
        <p:nvPicPr>
          <p:cNvPr id="2052" name="Рисунок 3" descr="березкина 3 место программ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571480"/>
            <a:ext cx="2016190" cy="2776682"/>
          </a:xfrm>
          <a:prstGeom prst="rect">
            <a:avLst/>
          </a:prstGeom>
          <a:noFill/>
        </p:spPr>
      </p:pic>
      <p:pic>
        <p:nvPicPr>
          <p:cNvPr id="2051" name="Рисунок 0" descr="Диплом Арт-малыш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3500438"/>
            <a:ext cx="2295533" cy="3168215"/>
          </a:xfrm>
          <a:prstGeom prst="rect">
            <a:avLst/>
          </a:prstGeom>
          <a:noFill/>
        </p:spPr>
      </p:pic>
      <p:pic>
        <p:nvPicPr>
          <p:cNvPr id="2050" name="Рисунок 1" descr="Sca5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60" y="3214686"/>
            <a:ext cx="2266955" cy="1571570"/>
          </a:xfrm>
          <a:prstGeom prst="rect">
            <a:avLst/>
          </a:prstGeom>
          <a:noFill/>
        </p:spPr>
      </p:pic>
      <p:pic>
        <p:nvPicPr>
          <p:cNvPr id="2049" name="Рисунок 2" descr="Sca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98" y="4929198"/>
            <a:ext cx="2286003" cy="1641233"/>
          </a:xfrm>
          <a:prstGeom prst="rect">
            <a:avLst/>
          </a:prstGeom>
          <a:noFill/>
        </p:spPr>
      </p:pic>
      <p:pic>
        <p:nvPicPr>
          <p:cNvPr id="2055" name="Рисунок 0" descr="Диплом Арт-малыш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596" y="3429000"/>
            <a:ext cx="2286016" cy="3160765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643174" y="0"/>
            <a:ext cx="295164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Достижения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71538" y="357166"/>
            <a:ext cx="80724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Логунова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Нонна</a:t>
            </a:r>
            <a:r>
              <a:rPr kumimoji="0" lang="ru-RU" sz="1200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икторовна, педагог-психолог высшей квалификационной категории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МБДОУ «Центр развития ребенка – детский сад №90 «Подсолнушек» Нижнекамского муниципального</a:t>
            </a:r>
            <a:r>
              <a:rPr kumimoji="0" lang="ru-RU" sz="1200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айона Республики Татарстан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0"/>
            <a:ext cx="35146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Разработчики проекта: </a:t>
            </a:r>
          </a:p>
        </p:txBody>
      </p:sp>
      <p:pic>
        <p:nvPicPr>
          <p:cNvPr id="7" name="Рисунок 6" descr="5561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42852"/>
            <a:ext cx="535785" cy="714380"/>
          </a:xfrm>
          <a:prstGeom prst="rect">
            <a:avLst/>
          </a:prstGeom>
        </p:spPr>
      </p:pic>
      <p:pic>
        <p:nvPicPr>
          <p:cNvPr id="8" name="Рисунок 7" descr="2139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857232"/>
            <a:ext cx="500066" cy="6667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000100" y="928670"/>
            <a:ext cx="8001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Кисиленко Елена Александровна,  старший воспитатель высшей квалификационной категории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МБДОУ «Центр развития ребенка – детский сад №90 «Подсолнушек» Нижнекамского муниципального района Республики Татарстан</a:t>
            </a:r>
            <a:endPara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8662" y="1571612"/>
            <a:ext cx="80724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Галимуллина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Лиля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Марселевна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учитель-логопед первой квалификационной категории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МБДОУ «Центр развития ребенка – детский сад №90 «Подсолнушек» Нижнекамского муниципального района Республики Татарстан</a:t>
            </a:r>
            <a:endPara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5561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1571612"/>
            <a:ext cx="500066" cy="66675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928662" y="2285992"/>
            <a:ext cx="80724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Березкина Людмила Альбертовна, воспитатель  по хореографии  высшей квалификационной категории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МБДОУ «Центр развития ребенка – детский сад №90 «Подсолнушек» Нижнекамского муниципального района Республики Татарстан</a:t>
            </a:r>
            <a:endPara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3032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2285992"/>
            <a:ext cx="500066" cy="666754"/>
          </a:xfrm>
          <a:prstGeom prst="rect">
            <a:avLst/>
          </a:prstGeom>
        </p:spPr>
      </p:pic>
      <p:pic>
        <p:nvPicPr>
          <p:cNvPr id="14" name="Рисунок 13" descr="214211.jpg"/>
          <p:cNvPicPr>
            <a:picLocks noChangeAspect="1"/>
          </p:cNvPicPr>
          <p:nvPr/>
        </p:nvPicPr>
        <p:blipFill>
          <a:blip r:embed="rId6"/>
          <a:srcRect l="10244" t="20975" r="7804"/>
          <a:stretch>
            <a:fillRect/>
          </a:stretch>
        </p:blipFill>
        <p:spPr>
          <a:xfrm>
            <a:off x="357158" y="2928934"/>
            <a:ext cx="571504" cy="734792"/>
          </a:xfrm>
          <a:prstGeom prst="rect">
            <a:avLst/>
          </a:prstGeom>
        </p:spPr>
      </p:pic>
      <p:pic>
        <p:nvPicPr>
          <p:cNvPr id="15" name="Рисунок 14" descr="21420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596" y="3714752"/>
            <a:ext cx="500066" cy="666754"/>
          </a:xfrm>
          <a:prstGeom prst="rect">
            <a:avLst/>
          </a:prstGeom>
        </p:spPr>
      </p:pic>
      <p:pic>
        <p:nvPicPr>
          <p:cNvPr id="16" name="Рисунок 15" descr="39391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7158" y="5143512"/>
            <a:ext cx="535785" cy="714380"/>
          </a:xfrm>
          <a:prstGeom prst="rect">
            <a:avLst/>
          </a:prstGeom>
        </p:spPr>
      </p:pic>
      <p:pic>
        <p:nvPicPr>
          <p:cNvPr id="17" name="Рисунок 16" descr="504401.jpg"/>
          <p:cNvPicPr>
            <a:picLocks noChangeAspect="1"/>
          </p:cNvPicPr>
          <p:nvPr/>
        </p:nvPicPr>
        <p:blipFill>
          <a:blip r:embed="rId9"/>
          <a:srcRect l="32287" t="11895" r="20132" b="43497"/>
          <a:stretch>
            <a:fillRect/>
          </a:stretch>
        </p:blipFill>
        <p:spPr>
          <a:xfrm>
            <a:off x="357158" y="5929330"/>
            <a:ext cx="571484" cy="714356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000100" y="3000372"/>
            <a:ext cx="8001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Ончукова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Лилия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Рафиковна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воспитатель по ручному труду первой квалификационной категории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МБДОУ «Центр развития ребенка – детский сад №90 «Подсолнушек» Нижнекамского муниципального района Республики Татарстан</a:t>
            </a:r>
            <a:endPara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Рисунок 18" descr="214209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28596" y="4429132"/>
            <a:ext cx="500066" cy="66675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000100" y="3714752"/>
            <a:ext cx="8001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Кужабекова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Наталья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Тимирбаевна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,музыкальный руководитель первой квалификационной категории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МБДОУ «Центр развития ребенка – детский сад №90 «Подсолнушек» Нижнекамского муниципального района Республики Татарстан</a:t>
            </a:r>
            <a:endPara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00100" y="4429132"/>
            <a:ext cx="8001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Миронова Наталия Федоровна, музыкальный руководитель первой квалификационной категории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МБДОУ «Центр развития ребенка – детский сад №90 «Подсолнушек» Нижнекамского муниципального района Республики Татарстан</a:t>
            </a:r>
            <a:endPara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00100" y="5214950"/>
            <a:ext cx="8001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Бульхина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Гузаль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Рашидовна, воспитатель первой квалификационной категории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МБДОУ «Центр развития ребенка – детский сад №90 «Подсолнушек» Нижнекамского муниципального района Республики Татарстан</a:t>
            </a:r>
            <a:endPara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00100" y="5929330"/>
            <a:ext cx="8001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Валеева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Динара Даниловна, воспитатель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МБДОУ «Центр развития ребенка – детский сад №90 «Подсолнушек» Нижнекамского муниципального района Республики Татарстан</a:t>
            </a:r>
            <a:endPara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57422" y="635795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Благодарим за внимание!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601</Words>
  <PresentationFormat>Экран (4:3)</PresentationFormat>
  <Paragraphs>73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Сад</cp:lastModifiedBy>
  <cp:revision>72</cp:revision>
  <dcterms:modified xsi:type="dcterms:W3CDTF">2018-07-16T10:37:57Z</dcterms:modified>
</cp:coreProperties>
</file>